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4" r:id="rId2"/>
    <p:sldId id="327" r:id="rId3"/>
    <p:sldId id="328" r:id="rId4"/>
    <p:sldId id="267" r:id="rId5"/>
    <p:sldId id="266" r:id="rId6"/>
    <p:sldId id="268" r:id="rId7"/>
    <p:sldId id="271" r:id="rId8"/>
    <p:sldId id="272" r:id="rId9"/>
    <p:sldId id="291" r:id="rId10"/>
    <p:sldId id="257" r:id="rId11"/>
    <p:sldId id="292" r:id="rId12"/>
    <p:sldId id="278" r:id="rId13"/>
    <p:sldId id="281" r:id="rId14"/>
    <p:sldId id="286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9" r:id="rId32"/>
    <p:sldId id="310" r:id="rId33"/>
    <p:sldId id="331" r:id="rId34"/>
    <p:sldId id="332" r:id="rId35"/>
    <p:sldId id="333" r:id="rId36"/>
    <p:sldId id="284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5AAF6-4510-3943-A9AC-A374CB2504CE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05545-6CD9-5542-A4E2-6E55C53B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5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9718D-D67D-413F-BB97-AA19EAB28D9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2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100">
                <a:solidFill>
                  <a:schemeClr val="tx2"/>
                </a:solidFill>
                <a:latin typeface="Times New Roman" pitchFamily="18" charset="0"/>
              </a:defRPr>
            </a:lvl1pPr>
            <a:lvl2pPr marL="728175" indent="-280067">
              <a:defRPr sz="3100">
                <a:solidFill>
                  <a:schemeClr val="tx2"/>
                </a:solidFill>
                <a:latin typeface="Times New Roman" pitchFamily="18" charset="0"/>
              </a:defRPr>
            </a:lvl2pPr>
            <a:lvl3pPr marL="1120269" indent="-224054">
              <a:defRPr sz="3100">
                <a:solidFill>
                  <a:schemeClr val="tx2"/>
                </a:solidFill>
                <a:latin typeface="Times New Roman" pitchFamily="18" charset="0"/>
              </a:defRPr>
            </a:lvl3pPr>
            <a:lvl4pPr marL="1568377" indent="-224054">
              <a:defRPr sz="3100">
                <a:solidFill>
                  <a:schemeClr val="tx2"/>
                </a:solidFill>
                <a:latin typeface="Times New Roman" pitchFamily="18" charset="0"/>
              </a:defRPr>
            </a:lvl4pPr>
            <a:lvl5pPr marL="2016485" indent="-224054">
              <a:defRPr sz="3100">
                <a:solidFill>
                  <a:schemeClr val="tx2"/>
                </a:solidFill>
                <a:latin typeface="Times New Roman" pitchFamily="18" charset="0"/>
              </a:defRPr>
            </a:lvl5pPr>
            <a:lvl6pPr marL="2464592" indent="-224054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Times New Roman" pitchFamily="18" charset="0"/>
              </a:defRPr>
            </a:lvl6pPr>
            <a:lvl7pPr marL="2912700" indent="-224054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Times New Roman" pitchFamily="18" charset="0"/>
              </a:defRPr>
            </a:lvl7pPr>
            <a:lvl8pPr marL="3360808" indent="-224054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Times New Roman" pitchFamily="18" charset="0"/>
              </a:defRPr>
            </a:lvl8pPr>
            <a:lvl9pPr marL="3808915" indent="-224054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F38E3071-A0FF-41B1-B131-2C9789B802E7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100">
                <a:solidFill>
                  <a:schemeClr val="tx2"/>
                </a:solidFill>
                <a:latin typeface="Times New Roman" pitchFamily="18" charset="0"/>
              </a:defRPr>
            </a:lvl1pPr>
            <a:lvl2pPr marL="728175" indent="-280067">
              <a:defRPr sz="3100">
                <a:solidFill>
                  <a:schemeClr val="tx2"/>
                </a:solidFill>
                <a:latin typeface="Times New Roman" pitchFamily="18" charset="0"/>
              </a:defRPr>
            </a:lvl2pPr>
            <a:lvl3pPr marL="1120269" indent="-224054">
              <a:defRPr sz="3100">
                <a:solidFill>
                  <a:schemeClr val="tx2"/>
                </a:solidFill>
                <a:latin typeface="Times New Roman" pitchFamily="18" charset="0"/>
              </a:defRPr>
            </a:lvl3pPr>
            <a:lvl4pPr marL="1568377" indent="-224054">
              <a:defRPr sz="3100">
                <a:solidFill>
                  <a:schemeClr val="tx2"/>
                </a:solidFill>
                <a:latin typeface="Times New Roman" pitchFamily="18" charset="0"/>
              </a:defRPr>
            </a:lvl4pPr>
            <a:lvl5pPr marL="2016485" indent="-224054">
              <a:defRPr sz="3100">
                <a:solidFill>
                  <a:schemeClr val="tx2"/>
                </a:solidFill>
                <a:latin typeface="Times New Roman" pitchFamily="18" charset="0"/>
              </a:defRPr>
            </a:lvl5pPr>
            <a:lvl6pPr marL="2464592" indent="-224054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Times New Roman" pitchFamily="18" charset="0"/>
              </a:defRPr>
            </a:lvl6pPr>
            <a:lvl7pPr marL="2912700" indent="-224054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Times New Roman" pitchFamily="18" charset="0"/>
              </a:defRPr>
            </a:lvl7pPr>
            <a:lvl8pPr marL="3360808" indent="-224054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Times New Roman" pitchFamily="18" charset="0"/>
              </a:defRPr>
            </a:lvl8pPr>
            <a:lvl9pPr marL="3808915" indent="-224054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FDDDDDE7-079D-4D16-A289-A8B07525013F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9718D-D67D-413F-BB97-AA19EAB28D9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9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Right before the conclusion</a:t>
            </a: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960" y="8685396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0" tIns="44810" rIns="89620" bIns="44810" anchor="b"/>
          <a:lstStyle/>
          <a:p>
            <a:pPr algn="r"/>
            <a:fld id="{B8DEA066-B318-41A7-B903-D305938ABF2F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5545-6CD9-5542-A4E2-6E55C53B7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4F7F81-8363-4F67-BD40-7AF1ED53875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" y="0"/>
            <a:ext cx="9135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81168"/>
            <a:ext cx="6781800" cy="990599"/>
          </a:xfrm>
        </p:spPr>
        <p:txBody>
          <a:bodyPr anchor="ctr" anchorCtr="0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2167" y="2914668"/>
            <a:ext cx="5567435" cy="5714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C983-F95D-4745-ABFF-FF9EE08301C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B061-C0B6-4A93-A88F-8242B6FED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2196"/>
            <a:ext cx="6858000" cy="689371"/>
          </a:xfrm>
        </p:spPr>
        <p:txBody>
          <a:bodyPr>
            <a:noAutofit/>
          </a:bodyPr>
          <a:lstStyle>
            <a:lvl1pPr algn="r"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rebuchet MS" pitchFamily="34" charset="0"/>
              </a:defRPr>
            </a:lvl1pPr>
            <a:lvl2pPr>
              <a:defRPr sz="18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400">
                <a:latin typeface="Trebuchet MS" pitchFamily="34" charset="0"/>
              </a:defRPr>
            </a:lvl4pPr>
            <a:lvl5pPr>
              <a:defRPr sz="12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C983-F95D-4745-ABFF-FF9EE08301C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B061-C0B6-4A93-A88F-8242B6FED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3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C983-F95D-4745-ABFF-FF9EE08301C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B061-C0B6-4A93-A88F-8242B6FED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4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1950"/>
            <a:ext cx="6858000" cy="609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9194"/>
            <a:ext cx="4038600" cy="2545556"/>
          </a:xfrm>
        </p:spPr>
        <p:txBody>
          <a:bodyPr/>
          <a:lstStyle>
            <a:lvl1pPr>
              <a:defRPr sz="18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400">
                <a:latin typeface="Trebuchet MS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9194"/>
            <a:ext cx="4038600" cy="2545556"/>
          </a:xfrm>
        </p:spPr>
        <p:txBody>
          <a:bodyPr/>
          <a:lstStyle>
            <a:lvl1pPr>
              <a:defRPr sz="18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400">
                <a:latin typeface="Trebuchet MS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C983-F95D-4745-ABFF-FF9EE08301C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B061-C0B6-4A93-A88F-8242B6FED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3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1950"/>
            <a:ext cx="69342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57350"/>
            <a:ext cx="4040188" cy="2963466"/>
          </a:xfrm>
        </p:spPr>
        <p:txBody>
          <a:bodyPr/>
          <a:lstStyle>
            <a:lvl1pPr>
              <a:defRPr sz="1600">
                <a:latin typeface="Trebuchet MS" pitchFamily="34" charset="0"/>
              </a:defRPr>
            </a:lvl1pPr>
            <a:lvl2pPr>
              <a:defRPr sz="1400">
                <a:latin typeface="Trebuchet MS" pitchFamily="34" charset="0"/>
              </a:defRPr>
            </a:lvl2pPr>
            <a:lvl3pPr>
              <a:defRPr sz="1200">
                <a:latin typeface="Trebuchet MS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600">
                <a:latin typeface="Trebuchet MS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C983-F95D-4745-ABFF-FF9EE08301C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B061-C0B6-4A93-A88F-8242B6FED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6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C983-F95D-4745-ABFF-FF9EE08301C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B061-C0B6-4A93-A88F-8242B6FED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7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C983-F95D-4745-ABFF-FF9EE08301C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B061-C0B6-4A93-A88F-8242B6FED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7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" y="-369"/>
            <a:ext cx="913519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82196"/>
            <a:ext cx="6858000" cy="689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4C983-F95D-4745-ABFF-FF9EE08301C0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B061-C0B6-4A93-A88F-8242B6FED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ChangeArrowheads="1"/>
          </p:cNvSpPr>
          <p:nvPr/>
        </p:nvSpPr>
        <p:spPr bwMode="auto">
          <a:xfrm>
            <a:off x="762000" y="971550"/>
            <a:ext cx="777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Welcome to the Unified Government</a:t>
            </a:r>
          </a:p>
          <a:p>
            <a:pPr algn="ctr"/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Mayor, Commissioners, BPU Board, and Key Management Staff</a:t>
            </a:r>
          </a:p>
          <a:p>
            <a:pPr algn="ctr"/>
            <a:endParaRPr lang="en-US" altLang="en-US" sz="1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cs typeface="Times New Roman" pitchFamily="18" charset="0"/>
              </a:rPr>
              <a:t>David Alvey, </a:t>
            </a:r>
            <a:r>
              <a:rPr lang="en-US" altLang="en-US" sz="1800" dirty="0">
                <a:solidFill>
                  <a:srgbClr val="002060"/>
                </a:solidFill>
                <a:cs typeface="Times New Roman" pitchFamily="18" charset="0"/>
              </a:rPr>
              <a:t>Board President</a:t>
            </a: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cs typeface="Times New Roman" pitchFamily="18" charset="0"/>
              </a:rPr>
              <a:t>Donald Gray, </a:t>
            </a:r>
            <a:r>
              <a:rPr lang="en-US" altLang="en-US" sz="1800" dirty="0">
                <a:solidFill>
                  <a:srgbClr val="002060"/>
                </a:solidFill>
                <a:cs typeface="Times New Roman" pitchFamily="18" charset="0"/>
              </a:rPr>
              <a:t>General </a:t>
            </a:r>
            <a:r>
              <a:rPr lang="en-US" altLang="en-US" sz="1800" dirty="0" smtClean="0">
                <a:solidFill>
                  <a:srgbClr val="002060"/>
                </a:solidFill>
                <a:cs typeface="Times New Roman" pitchFamily="18" charset="0"/>
              </a:rPr>
              <a:t>Manager</a:t>
            </a:r>
          </a:p>
          <a:p>
            <a:pPr algn="ctr"/>
            <a:r>
              <a:rPr lang="en-US" altLang="en-US" sz="1800" b="1" dirty="0" smtClean="0">
                <a:solidFill>
                  <a:srgbClr val="002060"/>
                </a:solidFill>
                <a:cs typeface="Times New Roman" pitchFamily="18" charset="0"/>
              </a:rPr>
              <a:t>Ed </a:t>
            </a:r>
            <a:r>
              <a:rPr lang="en-US" altLang="en-US" sz="1800" b="1" dirty="0" err="1" smtClean="0">
                <a:solidFill>
                  <a:srgbClr val="002060"/>
                </a:solidFill>
                <a:cs typeface="Times New Roman" pitchFamily="18" charset="0"/>
              </a:rPr>
              <a:t>Cichanowicz</a:t>
            </a:r>
            <a:r>
              <a:rPr lang="en-US" altLang="en-US" sz="1800" dirty="0" smtClean="0">
                <a:solidFill>
                  <a:srgbClr val="002060"/>
                </a:solidFill>
                <a:cs typeface="Times New Roman" pitchFamily="18" charset="0"/>
              </a:rPr>
              <a:t>, Independent Consultant</a:t>
            </a:r>
          </a:p>
          <a:p>
            <a:pPr algn="ctr"/>
            <a:r>
              <a:rPr lang="en-US" altLang="en-US" sz="1800" b="1" dirty="0" smtClean="0">
                <a:solidFill>
                  <a:srgbClr val="002060"/>
                </a:solidFill>
                <a:cs typeface="Times New Roman" pitchFamily="18" charset="0"/>
              </a:rPr>
              <a:t>Dave </a:t>
            </a:r>
            <a:r>
              <a:rPr lang="en-US" altLang="en-US" sz="1800" b="1" dirty="0" err="1" smtClean="0">
                <a:solidFill>
                  <a:srgbClr val="002060"/>
                </a:solidFill>
                <a:cs typeface="Times New Roman" pitchFamily="18" charset="0"/>
              </a:rPr>
              <a:t>MacGillivray</a:t>
            </a:r>
            <a:r>
              <a:rPr lang="en-US" altLang="en-US" sz="18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altLang="en-US" sz="1800" dirty="0" err="1" smtClean="0">
                <a:solidFill>
                  <a:srgbClr val="002060"/>
                </a:solidFill>
                <a:cs typeface="Times New Roman" pitchFamily="18" charset="0"/>
              </a:rPr>
              <a:t>Springsted</a:t>
            </a:r>
            <a:r>
              <a:rPr lang="en-US" altLang="en-US" sz="1800" dirty="0" smtClean="0">
                <a:solidFill>
                  <a:srgbClr val="002060"/>
                </a:solidFill>
                <a:cs typeface="Times New Roman" pitchFamily="18" charset="0"/>
              </a:rPr>
              <a:t> Incorporated</a:t>
            </a:r>
            <a:endParaRPr lang="en-US" altLang="en-US" sz="1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cs typeface="Times New Roman" pitchFamily="18" charset="0"/>
              </a:rPr>
              <a:t>Kansas City Board of Public Utilities</a:t>
            </a:r>
          </a:p>
          <a:p>
            <a:pPr algn="ctr"/>
            <a:endParaRPr lang="en-US" altLang="en-US" sz="1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altLang="en-US" sz="1400" dirty="0">
                <a:solidFill>
                  <a:srgbClr val="002060"/>
                </a:solidFill>
                <a:cs typeface="Times New Roman" pitchFamily="18" charset="0"/>
              </a:rPr>
              <a:t>12/12/2013</a:t>
            </a:r>
          </a:p>
        </p:txBody>
      </p:sp>
    </p:spTree>
    <p:extLst>
      <p:ext uri="{BB962C8B-B14F-4D97-AF65-F5344CB8AC3E}">
        <p14:creationId xmlns:p14="http://schemas.microsoft.com/office/powerpoint/2010/main" val="5425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2196"/>
            <a:ext cx="7239000" cy="68937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Relevant Case Study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7848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In 2011 we performed an extensive study of forthcoming environmental regulations, followed by an economic evaluation of options available.  As a result of this evaluation, City Utilities proceeded with environmental AQC upgrades on John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Twitty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Unit #1 (1976, 187MW), and James River Unit #4 (1964, 56 MW) and Unit #5 (1970, 97MW).</a:t>
            </a:r>
          </a:p>
          <a:p>
            <a:pPr marL="0" indent="0">
              <a:buNone/>
            </a:pPr>
            <a:endParaRPr lang="en-US" i="1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We also committed 3 small dual-fuel units to burn only natural gas.  Due to the size and inefficiencies of these units they are rarely used.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City Utilities of Springfield, MO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85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219200" y="282178"/>
            <a:ext cx="7696200" cy="68937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Options Cost Comparison</a:t>
            </a:r>
          </a:p>
        </p:txBody>
      </p:sp>
      <p:graphicFrame>
        <p:nvGraphicFramePr>
          <p:cNvPr id="42115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40018"/>
              </p:ext>
            </p:extLst>
          </p:nvPr>
        </p:nvGraphicFramePr>
        <p:xfrm>
          <a:off x="457200" y="1396125"/>
          <a:ext cx="8458200" cy="2713198"/>
        </p:xfrm>
        <a:graphic>
          <a:graphicData uri="http://schemas.openxmlformats.org/drawingml/2006/table">
            <a:tbl>
              <a:tblPr/>
              <a:tblGrid>
                <a:gridCol w="1373188"/>
                <a:gridCol w="989012"/>
                <a:gridCol w="1752600"/>
                <a:gridCol w="2133600"/>
                <a:gridCol w="2209800"/>
              </a:tblGrid>
              <a:tr h="61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"/>
                          <a:cs typeface="Trebuchet"/>
                        </a:rPr>
                        <a:t>Coal - Current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"/>
                          <a:cs typeface="Trebuchet"/>
                        </a:rPr>
                        <a:t>Option #1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"/>
                          <a:cs typeface="Trebuchet"/>
                        </a:rPr>
                        <a:t>Purchase Power Agreement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"/>
                          <a:cs typeface="Trebuchet"/>
                        </a:rPr>
                        <a:t> Option 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"/>
                          <a:cs typeface="Trebuchet"/>
                        </a:rPr>
                        <a:t>Gas –Average Price Over 10 Years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"/>
                          <a:cs typeface="Trebuchet"/>
                        </a:rPr>
                        <a:t>($5.79)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"/>
                          <a:cs typeface="Trebuchet"/>
                        </a:rPr>
                        <a:t>Option #3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"/>
                          <a:cs typeface="Trebuchet"/>
                        </a:rPr>
                        <a:t>Coal – AQC (based on 2017 O&amp;M)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Annual Generation Cost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$63 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$120 M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$127 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$96 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4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Annual Increase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"/>
                          <a:cs typeface="Trebuchet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"/>
                          <a:cs typeface="Trebuchet"/>
                        </a:rPr>
                        <a:t>$57 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$64 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$33 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$/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MWHr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$38.57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$73.77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$77.96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$58.65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Residential Average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$ 25 /month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increase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$ 30 /month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increase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$ 12 /month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increase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7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Selection Criteria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478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Numerous </a:t>
            </a:r>
            <a:r>
              <a:rPr lang="en-US"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factors </a:t>
            </a:r>
            <a:r>
              <a:rPr lang="en-US" sz="24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considered when </a:t>
            </a:r>
            <a:r>
              <a:rPr lang="en-US"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choosing </a:t>
            </a:r>
            <a:r>
              <a:rPr lang="en-US" sz="24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best </a:t>
            </a:r>
            <a:r>
              <a:rPr lang="en-US"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solution to comply with EPA AQC: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Cost </a:t>
            </a: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implications to citizens (near-term/long-term)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Reliability of solution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Volatility of solution in terms of input pricing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Stability/predictability of solution (10yr., 20 yr., 30yr.)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Protection of service from outside influences (catastrophe, outside infrastructure, etc.)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Financing – probability, timing, cost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BPU’s long-term 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BPU / UG’s decree with the Sierra Club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9556"/>
            <a:ext cx="6858000" cy="68937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Recommended Option…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2400" u="sng" dirty="0" smtClean="0">
                <a:solidFill>
                  <a:srgbClr val="002060"/>
                </a:solidFill>
              </a:rPr>
              <a:t>Option #3 </a:t>
            </a:r>
            <a:r>
              <a:rPr lang="en-US" sz="2400" dirty="0" smtClean="0">
                <a:solidFill>
                  <a:srgbClr val="002060"/>
                </a:solidFill>
              </a:rPr>
              <a:t>= Coal with AQC Upgrades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Short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and long-term price stability (lowest cost to citizens)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Reliability of power supply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Least impact of input fuel volatility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Ensures long-term power solution for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WyCo</a:t>
            </a:r>
            <a:endParaRPr lang="en-US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Mitigates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threat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of outside catastrophes impacting BPU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power supply</a:t>
            </a:r>
            <a:endParaRPr lang="en-US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Favorable bonds markets (outside speaker will address)</a:t>
            </a:r>
            <a:endParaRPr lang="en-US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Aligns with BPU’s long-term fuel diversification and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master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plan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Satisfies UG/BPU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legal agreement with the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Sierra Club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Wyco’s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 benefited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from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self-owned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generation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for 100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years.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9555"/>
            <a:ext cx="7391400" cy="689371"/>
          </a:xfrm>
        </p:spPr>
        <p:txBody>
          <a:bodyPr/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External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Recommendation:  Option #3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20478"/>
            <a:ext cx="86868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Ed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Cichanowicz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– Engineering Consultant, Los Gatos, CA</a:t>
            </a:r>
          </a:p>
          <a:p>
            <a:pPr lvl="1"/>
            <a:endParaRPr lang="en-US" i="1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84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AGENDA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3228"/>
            <a:ext cx="8229600" cy="339447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Why Invest In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Nearman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Risks of AQC Investment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Additional mandates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Role of CO</a:t>
            </a:r>
            <a:r>
              <a:rPr lang="en-US" sz="2200" baseline="-25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Alternatives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Natural gas switch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Combined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Wind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Recommendation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December 12, 2013</a:t>
            </a: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r="16098"/>
          <a:stretch>
            <a:fillRect/>
          </a:stretch>
        </p:blipFill>
        <p:spPr bwMode="auto">
          <a:xfrm>
            <a:off x="5537200" y="1207294"/>
            <a:ext cx="233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Nearman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: Key, City-Owned Asset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2278"/>
            <a:ext cx="8229600" cy="3394472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Gill Sans MT" charset="0"/>
                <a:ea typeface="ＭＳ Ｐゴシック" charset="0"/>
                <a:cs typeface="ＭＳ Ｐゴシック" charset="0"/>
              </a:rPr>
              <a:t>Benefit: Least Cost Power Source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67393"/>
              </p:ext>
            </p:extLst>
          </p:nvPr>
        </p:nvGraphicFramePr>
        <p:xfrm>
          <a:off x="1030289" y="1528762"/>
          <a:ext cx="7291387" cy="2560268"/>
        </p:xfrm>
        <a:graphic>
          <a:graphicData uri="http://schemas.openxmlformats.org/drawingml/2006/table">
            <a:tbl>
              <a:tblPr/>
              <a:tblGrid>
                <a:gridCol w="1138237"/>
                <a:gridCol w="2257425"/>
                <a:gridCol w="1220788"/>
                <a:gridCol w="1257300"/>
                <a:gridCol w="1417637"/>
              </a:tblGrid>
              <a:tr h="75436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-110" charset="-18"/>
                        <a:ea typeface="ＭＳ Ｐゴシック" pitchFamily="-11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Fuel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-110" charset="-18"/>
                        <a:ea typeface="ＭＳ Ｐゴシック" pitchFamily="-11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Action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-110" charset="-18"/>
                        <a:ea typeface="ＭＳ Ｐゴシック" pitchFamily="-11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Capital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($M)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Fuel Price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($/MBtu)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Power 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($/MWh)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76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Coal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Retrofit Nearman with AQC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250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2 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58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52576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Natural Gas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Switch Nearman to Gas, Partial AQC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100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4-6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58-80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75436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Natural Gas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New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Combined Cycle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Unit 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312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4-6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-110" charset="2"/>
                        <a:defRPr sz="22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1pPr>
                      <a:lvl2pPr marL="37931725" indent="-37474525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-110" charset="2"/>
                        <a:defRPr sz="2100">
                          <a:solidFill>
                            <a:schemeClr val="tx2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Gill Sans MT" pitchFamily="-110" charset="-18"/>
                          <a:ea typeface="ＭＳ Ｐゴシック" pitchFamily="-11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-110" charset="-18"/>
                          <a:ea typeface="ＭＳ Ｐゴシック" pitchFamily="-110" charset="-128"/>
                        </a:rPr>
                        <a:t>56-70</a:t>
                      </a: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1539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Preliminary Draft, for Review</a:t>
            </a:r>
          </a:p>
        </p:txBody>
      </p:sp>
      <p:sp>
        <p:nvSpPr>
          <p:cNvPr id="153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13853F9A-0021-4F4A-A244-861C1CEC0583}" type="slidenum">
              <a:rPr lang="en-US" sz="1400">
                <a:solidFill>
                  <a:schemeClr val="tx2"/>
                </a:solidFill>
                <a:latin typeface="Arial" charset="0"/>
              </a:rPr>
              <a:pPr/>
              <a:t>16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9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December 12, 2013</a:t>
            </a:r>
          </a:p>
        </p:txBody>
      </p:sp>
    </p:spTree>
    <p:extLst>
      <p:ext uri="{BB962C8B-B14F-4D97-AF65-F5344CB8AC3E}">
        <p14:creationId xmlns:p14="http://schemas.microsoft.com/office/powerpoint/2010/main" val="18672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28800" y="133352"/>
            <a:ext cx="6858000" cy="689371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Nearman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: Key, City-Owned Asset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(cont’d)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4678"/>
            <a:ext cx="7346950" cy="3394472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Benefit: Reliable, Stable Power Prices for Decades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Competitive, Efficient Unit in the Southwest Power Pool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Reliable and Used a Lot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Availability: ~86-90%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Capacity factor: ~80%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Capacity (235 MW) Exploits Economies-of-Scale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Significant Lifetime Remaining: 25+ years 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Stable Fuel Price</a:t>
            </a:r>
          </a:p>
        </p:txBody>
      </p:sp>
      <p:sp>
        <p:nvSpPr>
          <p:cNvPr id="16388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Preliminary Draft, for Review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CDD5E41A-8011-3F43-B3FD-CCC0561003B8}" type="slidenum">
              <a:rPr lang="en-US" sz="1400">
                <a:solidFill>
                  <a:schemeClr val="tx2"/>
                </a:solidFill>
                <a:latin typeface="Arial" charset="0"/>
              </a:rPr>
              <a:pPr/>
              <a:t>17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390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December 12, 2013</a:t>
            </a:r>
          </a:p>
        </p:txBody>
      </p:sp>
    </p:spTree>
    <p:extLst>
      <p:ext uri="{BB962C8B-B14F-4D97-AF65-F5344CB8AC3E}">
        <p14:creationId xmlns:p14="http://schemas.microsoft.com/office/powerpoint/2010/main" val="13335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600200" y="282196"/>
            <a:ext cx="7239000" cy="6893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Stable Fuel Price = Stable Power Price</a:t>
            </a:r>
          </a:p>
        </p:txBody>
      </p:sp>
      <p:sp>
        <p:nvSpPr>
          <p:cNvPr id="1741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Preliminary Draft, for Review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8D637615-273C-3A49-952B-B51D86FB049F}" type="slidenum">
              <a:rPr lang="en-US" sz="1400">
                <a:solidFill>
                  <a:schemeClr val="tx2"/>
                </a:solidFill>
                <a:latin typeface="Arial" charset="0"/>
              </a:rPr>
              <a:pPr/>
              <a:t>18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1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December 12, 2013</a:t>
            </a: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43050"/>
            <a:ext cx="7264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44475" y="1043287"/>
            <a:ext cx="1149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$/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MBtu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40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Investment Risk (1): Cost</a:t>
            </a:r>
          </a:p>
        </p:txBody>
      </p:sp>
      <p:pic>
        <p:nvPicPr>
          <p:cNvPr id="3" name="Picture 2" descr="Screen Shot 2013-12-12 at 1.3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81152"/>
            <a:ext cx="6477000" cy="31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828800" y="282178"/>
            <a:ext cx="6858000" cy="68937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2060"/>
                </a:solidFill>
                <a:latin typeface="Trebuchet MS"/>
                <a:cs typeface="Trebuchet MS"/>
              </a:rPr>
              <a:t>Current BPU Generation Mix</a:t>
            </a:r>
          </a:p>
        </p:txBody>
      </p:sp>
      <p:pic>
        <p:nvPicPr>
          <p:cNvPr id="12290" name="Picture 1" descr="C:\Users\fre01248\AppData\Local\Microsoft\Windows\Temporary Internet Files\Content.Outlook\RCQLQZVO\Quindaro Power 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47751"/>
            <a:ext cx="2654300" cy="220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fre01248\AppData\Local\Microsoft\Windows\Temporary Internet Files\Content.Outlook\RCQLQZVO\Nearman Power Plant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4" t="16656" r="28593" b="25317"/>
          <a:stretch>
            <a:fillRect/>
          </a:stretch>
        </p:blipFill>
        <p:spPr bwMode="auto">
          <a:xfrm>
            <a:off x="3276603" y="1047751"/>
            <a:ext cx="26463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81750" y="3032524"/>
            <a:ext cx="2012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206375" y="3375424"/>
            <a:ext cx="2851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2060"/>
                </a:solidFill>
                <a:cs typeface="Times New Roman" pitchFamily="18" charset="0"/>
              </a:rPr>
              <a:t>Quindaro Unit 1 – 1966</a:t>
            </a:r>
          </a:p>
          <a:p>
            <a:pPr algn="ctr"/>
            <a:r>
              <a:rPr lang="en-US" altLang="en-US" sz="1600" b="1" dirty="0">
                <a:solidFill>
                  <a:srgbClr val="002060"/>
                </a:solidFill>
                <a:cs typeface="Times New Roman" pitchFamily="18" charset="0"/>
              </a:rPr>
              <a:t>Quindaro Unit 2 – 1971</a:t>
            </a:r>
          </a:p>
          <a:p>
            <a:pPr algn="ctr"/>
            <a:r>
              <a:rPr lang="en-US" altLang="en-US" sz="1600" b="1" dirty="0">
                <a:solidFill>
                  <a:srgbClr val="002060"/>
                </a:solidFill>
                <a:cs typeface="Times New Roman" pitchFamily="18" charset="0"/>
              </a:rPr>
              <a:t>Combustion Turbine 1 – 1969</a:t>
            </a:r>
          </a:p>
          <a:p>
            <a:pPr algn="ctr"/>
            <a:r>
              <a:rPr lang="en-US" altLang="en-US" sz="1600" b="1" dirty="0">
                <a:solidFill>
                  <a:srgbClr val="002060"/>
                </a:solidFill>
                <a:cs typeface="Times New Roman" pitchFamily="18" charset="0"/>
              </a:rPr>
              <a:t>Combustion Turbine 2 – 1974</a:t>
            </a:r>
          </a:p>
          <a:p>
            <a:pPr algn="ctr"/>
            <a:r>
              <a:rPr lang="en-US" altLang="en-US" sz="1600" b="1" dirty="0">
                <a:solidFill>
                  <a:srgbClr val="002060"/>
                </a:solidFill>
                <a:cs typeface="Times New Roman" pitchFamily="18" charset="0"/>
              </a:rPr>
              <a:t>Combustion Turbine 3 - 1977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3208811" y="3375423"/>
            <a:ext cx="287560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rgbClr val="002060"/>
                </a:solidFill>
                <a:cs typeface="Times New Roman" pitchFamily="18" charset="0"/>
              </a:rPr>
              <a:t>Nearman</a:t>
            </a:r>
            <a:r>
              <a:rPr lang="en-US" altLang="en-US" sz="1600" b="1" dirty="0">
                <a:solidFill>
                  <a:srgbClr val="002060"/>
                </a:solidFill>
                <a:cs typeface="Times New Roman" pitchFamily="18" charset="0"/>
              </a:rPr>
              <a:t> Unit 1 – 1981</a:t>
            </a:r>
          </a:p>
          <a:p>
            <a:pPr algn="ctr"/>
            <a:r>
              <a:rPr lang="en-US" altLang="en-US" sz="1600" b="1" dirty="0">
                <a:solidFill>
                  <a:srgbClr val="002060"/>
                </a:solidFill>
                <a:cs typeface="Times New Roman" pitchFamily="18" charset="0"/>
              </a:rPr>
              <a:t>Combustion Turbine 4 </a:t>
            </a:r>
            <a:r>
              <a:rPr lang="en-US" altLang="en-US" sz="1600" b="1" smtClean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en-US" altLang="en-US" sz="1600" b="1" smtClean="0">
                <a:solidFill>
                  <a:srgbClr val="002060"/>
                </a:solidFill>
                <a:cs typeface="Times New Roman" pitchFamily="18" charset="0"/>
              </a:rPr>
              <a:t>2006</a:t>
            </a:r>
            <a:endParaRPr lang="en-US" altLang="en-US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2295" name="Picture 13" descr="Dogwood Site Layout - crop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9"/>
          <a:stretch>
            <a:fillRect/>
          </a:stretch>
        </p:blipFill>
        <p:spPr bwMode="auto">
          <a:xfrm>
            <a:off x="6065838" y="1062038"/>
            <a:ext cx="2824162" cy="21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6433723" y="3286127"/>
            <a:ext cx="225264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2060"/>
                </a:solidFill>
                <a:cs typeface="Times New Roman" pitchFamily="18" charset="0"/>
              </a:rPr>
              <a:t>2012 Dogwood Energy</a:t>
            </a:r>
          </a:p>
          <a:p>
            <a:pPr algn="ctr"/>
            <a:r>
              <a:rPr lang="en-US" altLang="en-US" sz="1600" b="1" i="1" dirty="0">
                <a:solidFill>
                  <a:srgbClr val="002060"/>
                </a:solidFill>
                <a:cs typeface="Times New Roman" pitchFamily="18" charset="0"/>
              </a:rPr>
              <a:t>17% Ownership) - 2002</a:t>
            </a:r>
          </a:p>
        </p:txBody>
      </p:sp>
    </p:spTree>
    <p:extLst>
      <p:ext uri="{BB962C8B-B14F-4D97-AF65-F5344CB8AC3E}">
        <p14:creationId xmlns:p14="http://schemas.microsoft.com/office/powerpoint/2010/main" val="1363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42950"/>
            <a:ext cx="2133600" cy="2286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Investment Risk (1): Cost</a:t>
            </a:r>
          </a:p>
        </p:txBody>
      </p:sp>
      <p:pic>
        <p:nvPicPr>
          <p:cNvPr id="5" name="Picture 4" descr="Screen Shot 2013-12-12 at 1.4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6751"/>
            <a:ext cx="7797800" cy="444500"/>
          </a:xfrm>
          <a:prstGeom prst="rect">
            <a:avLst/>
          </a:prstGeom>
        </p:spPr>
      </p:pic>
      <p:pic>
        <p:nvPicPr>
          <p:cNvPr id="3" name="Picture 2" descr="Screen Shot 2013-12-12 at 1.3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81152"/>
            <a:ext cx="6477000" cy="31432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84445" y="193485"/>
            <a:ext cx="1825559" cy="1082866"/>
          </a:xfrm>
          <a:prstGeom prst="wedgeRoundRectCallout">
            <a:avLst>
              <a:gd name="adj1" fmla="val 57758"/>
              <a:gd name="adj2" fmla="val 169763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Selective Catalytic Reduction: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130,000 MW </a:t>
            </a:r>
          </a:p>
        </p:txBody>
      </p:sp>
    </p:spTree>
    <p:extLst>
      <p:ext uri="{BB962C8B-B14F-4D97-AF65-F5344CB8AC3E}">
        <p14:creationId xmlns:p14="http://schemas.microsoft.com/office/powerpoint/2010/main" val="13435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42950"/>
            <a:ext cx="2133600" cy="2286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Investment Risk (1): Cost</a:t>
            </a:r>
          </a:p>
        </p:txBody>
      </p:sp>
      <p:pic>
        <p:nvPicPr>
          <p:cNvPr id="5" name="Picture 4" descr="Screen Shot 2013-12-12 at 1.4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6751"/>
            <a:ext cx="7797800" cy="444500"/>
          </a:xfrm>
          <a:prstGeom prst="rect">
            <a:avLst/>
          </a:prstGeom>
        </p:spPr>
      </p:pic>
      <p:pic>
        <p:nvPicPr>
          <p:cNvPr id="3" name="Picture 2" descr="Screen Shot 2013-12-12 at 1.3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81152"/>
            <a:ext cx="6477000" cy="31432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84445" y="193485"/>
            <a:ext cx="1825559" cy="1082866"/>
          </a:xfrm>
          <a:prstGeom prst="wedgeRoundRectCallout">
            <a:avLst>
              <a:gd name="adj1" fmla="val 57758"/>
              <a:gd name="adj2" fmla="val 169763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Selective Catalytic Reduction: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130,000 MW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886200" y="209550"/>
            <a:ext cx="1905000" cy="1001712"/>
          </a:xfrm>
          <a:prstGeom prst="wedgeRoundRectCallout">
            <a:avLst>
              <a:gd name="adj1" fmla="val 40425"/>
              <a:gd name="adj2" fmla="val 106371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Powdered Activated Carbon: 50,000 MW </a:t>
            </a:r>
          </a:p>
        </p:txBody>
      </p:sp>
    </p:spTree>
    <p:extLst>
      <p:ext uri="{BB962C8B-B14F-4D97-AF65-F5344CB8AC3E}">
        <p14:creationId xmlns:p14="http://schemas.microsoft.com/office/powerpoint/2010/main" val="16736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42950"/>
            <a:ext cx="2133600" cy="2286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Investment Risk (1): Cost</a:t>
            </a:r>
          </a:p>
        </p:txBody>
      </p:sp>
      <p:pic>
        <p:nvPicPr>
          <p:cNvPr id="5" name="Picture 4" descr="Screen Shot 2013-12-12 at 1.4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6751"/>
            <a:ext cx="7797800" cy="444500"/>
          </a:xfrm>
          <a:prstGeom prst="rect">
            <a:avLst/>
          </a:prstGeom>
        </p:spPr>
      </p:pic>
      <p:pic>
        <p:nvPicPr>
          <p:cNvPr id="3" name="Picture 2" descr="Screen Shot 2013-12-12 at 1.3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81152"/>
            <a:ext cx="6477000" cy="31432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84445" y="193485"/>
            <a:ext cx="1825559" cy="1082866"/>
          </a:xfrm>
          <a:prstGeom prst="wedgeRoundRectCallout">
            <a:avLst>
              <a:gd name="adj1" fmla="val 57758"/>
              <a:gd name="adj2" fmla="val 169763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Selective Catalytic Reduction: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130,000 MW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886200" y="209550"/>
            <a:ext cx="1905000" cy="1001712"/>
          </a:xfrm>
          <a:prstGeom prst="wedgeRoundRectCallout">
            <a:avLst>
              <a:gd name="adj1" fmla="val 40425"/>
              <a:gd name="adj2" fmla="val 106371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Powdered Activated Carbon: 50,000 MW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67400" y="209550"/>
            <a:ext cx="1752600" cy="1001712"/>
          </a:xfrm>
          <a:prstGeom prst="wedgeRoundRectCallout">
            <a:avLst>
              <a:gd name="adj1" fmla="val -20503"/>
              <a:gd name="adj2" fmla="val 165959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Flue Gas Desulfurization 175,000 MW</a:t>
            </a:r>
          </a:p>
        </p:txBody>
      </p:sp>
    </p:spTree>
    <p:extLst>
      <p:ext uri="{BB962C8B-B14F-4D97-AF65-F5344CB8AC3E}">
        <p14:creationId xmlns:p14="http://schemas.microsoft.com/office/powerpoint/2010/main" val="15227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42950"/>
            <a:ext cx="2133600" cy="2286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Investment Risk (1): Cost</a:t>
            </a:r>
          </a:p>
        </p:txBody>
      </p:sp>
      <p:pic>
        <p:nvPicPr>
          <p:cNvPr id="5" name="Picture 4" descr="Screen Shot 2013-12-12 at 1.4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6751"/>
            <a:ext cx="7797800" cy="444500"/>
          </a:xfrm>
          <a:prstGeom prst="rect">
            <a:avLst/>
          </a:prstGeom>
        </p:spPr>
      </p:pic>
      <p:pic>
        <p:nvPicPr>
          <p:cNvPr id="3" name="Picture 2" descr="Screen Shot 2013-12-12 at 1.3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81152"/>
            <a:ext cx="6477000" cy="31432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752604" y="193485"/>
            <a:ext cx="1825559" cy="1082866"/>
          </a:xfrm>
          <a:prstGeom prst="wedgeRoundRectCallout">
            <a:avLst>
              <a:gd name="adj1" fmla="val 61236"/>
              <a:gd name="adj2" fmla="val 170936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Selective Catalytic Reduction: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130,000 MW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57600" y="209550"/>
            <a:ext cx="1905000" cy="1001712"/>
          </a:xfrm>
          <a:prstGeom prst="wedgeRoundRectCallout">
            <a:avLst>
              <a:gd name="adj1" fmla="val 43758"/>
              <a:gd name="adj2" fmla="val 113978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Powdered Activated Carbon: 50,000 MW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638800" y="209550"/>
            <a:ext cx="1752600" cy="1001712"/>
          </a:xfrm>
          <a:prstGeom prst="wedgeRoundRectCallout">
            <a:avLst>
              <a:gd name="adj1" fmla="val -20503"/>
              <a:gd name="adj2" fmla="val 165959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Flue Gas Desulfurization 175,000 MW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467600" y="209550"/>
            <a:ext cx="1600200" cy="990600"/>
          </a:xfrm>
          <a:prstGeom prst="wedgeRoundRectCallout">
            <a:avLst>
              <a:gd name="adj1" fmla="val -58909"/>
              <a:gd name="adj2" fmla="val 169763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MT" charset="0"/>
              </a:rPr>
              <a:t>“Pulse-Jet”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Gill Sans MT" charset="0"/>
              </a:rPr>
              <a:t>Fabric Filter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Gill Sans MT" charset="0"/>
              </a:rPr>
              <a:t>40,000 MW </a:t>
            </a:r>
          </a:p>
        </p:txBody>
      </p:sp>
    </p:spTree>
    <p:extLst>
      <p:ext uri="{BB962C8B-B14F-4D97-AF65-F5344CB8AC3E}">
        <p14:creationId xmlns:p14="http://schemas.microsoft.com/office/powerpoint/2010/main" val="611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-1066800" y="133352"/>
            <a:ext cx="9982200" cy="68937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Investment Risk (2):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More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Environmental Mandates?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763588" y="895352"/>
            <a:ext cx="7923212" cy="2371725"/>
          </a:xfrm>
        </p:spPr>
        <p:txBody>
          <a:bodyPr>
            <a:normAutofit/>
          </a:bodyPr>
          <a:lstStyle/>
          <a:p>
            <a:pPr eaLnBrk="1" hangingPunct="1">
              <a:lnSpc>
                <a:spcPts val="3538"/>
              </a:lnSpc>
              <a:buFont typeface="Wingdings 3" charset="0"/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Any Additional Mandates Manageable</a:t>
            </a:r>
          </a:p>
          <a:p>
            <a:pPr eaLnBrk="1" hangingPunct="1">
              <a:lnSpc>
                <a:spcPts val="3538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AQC Elevates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Nearman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to “State-of-Art”</a:t>
            </a:r>
          </a:p>
          <a:p>
            <a:pPr eaLnBrk="1" hangingPunct="1">
              <a:lnSpc>
                <a:spcPts val="3438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EPA Must Base New Limits on “Best” Technology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Gill Sans MT" charset="0"/>
                <a:ea typeface="ＭＳ Ｐゴシック" charset="0"/>
              </a:rPr>
              <a:t>  </a:t>
            </a:r>
          </a:p>
          <a:p>
            <a:pPr eaLnBrk="1" hangingPunct="1"/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798012"/>
              </p:ext>
            </p:extLst>
          </p:nvPr>
        </p:nvGraphicFramePr>
        <p:xfrm>
          <a:off x="811212" y="2495551"/>
          <a:ext cx="7494588" cy="2446020"/>
        </p:xfrm>
        <a:graphic>
          <a:graphicData uri="http://schemas.openxmlformats.org/drawingml/2006/table">
            <a:tbl>
              <a:tblPr/>
              <a:tblGrid>
                <a:gridCol w="1873250"/>
                <a:gridCol w="1873250"/>
                <a:gridCol w="1873250"/>
                <a:gridCol w="1874838"/>
              </a:tblGrid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Federal Rule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Pollutant(s)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“Best” Technology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Nearman AQC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Mercury and Air Toxics (MATS)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Mercury, acid gases, particulate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Activated carbon and pulse jet fabric filter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Activated carbon and pulse jet fabric filter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Cross State Air Pollution Rule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NOx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Selective catalytic reduction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Selective catalytic reduction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SOA flue gas desulfurization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SOA flue gas desulfurization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1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Investment Risk (3): CO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742950" y="1276350"/>
            <a:ext cx="6578600" cy="3702844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CO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Emission Limits for Existing Units to Be Proposed by June 1, 2014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EPA Anticipated to Reduce CO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by Plant Efficiency Improvements – likely &lt;5% </a:t>
            </a:r>
          </a:p>
          <a:p>
            <a:pPr eaLnBrk="1" hangingPunct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Nearman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No More/Less Disadvantaged Than Other Competitive Units</a:t>
            </a:r>
          </a:p>
          <a:p>
            <a:pPr lvl="1" eaLnBrk="1" hangingPunct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Nearman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Unit 2:   2,400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lbs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CO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MWh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Approximates national average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Numerous Efficiency-Improving Options Applicable </a:t>
            </a:r>
          </a:p>
          <a:p>
            <a:pPr eaLnBrk="1" hangingPunct="1"/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December 12, 2013</a:t>
            </a:r>
          </a:p>
        </p:txBody>
      </p:sp>
    </p:spTree>
    <p:extLst>
      <p:ext uri="{BB962C8B-B14F-4D97-AF65-F5344CB8AC3E}">
        <p14:creationId xmlns:p14="http://schemas.microsoft.com/office/powerpoint/2010/main" val="24454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How Do Other Options Compare?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8229600" cy="3702844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Switch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Nearman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to Natural Gas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$100M – catalytic reactor, burners, larger gas pipeline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Boiler not designed for gas heat – low efficiency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Unit will not “compete” in wholesale market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Natural gas price risk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Build New Natural Gas Plant (Combined Cycle) 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More capital than AQC: $306 M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Power only competitive with gas at today’s price</a:t>
            </a:r>
          </a:p>
          <a:p>
            <a:pPr lvl="2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$ 4/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MBtu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same (within 5%) as coal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lvl="2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$ 6/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MBtu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20%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higher than coal</a:t>
            </a:r>
          </a:p>
          <a:p>
            <a:pPr lvl="1" eaLnBrk="1" hangingPunct="1"/>
            <a:endParaRPr lang="en-US" dirty="0">
              <a:latin typeface="Gill Sans MT" charset="0"/>
              <a:ea typeface="ＭＳ Ｐゴシック" charset="0"/>
            </a:endParaRPr>
          </a:p>
          <a:p>
            <a:pPr eaLnBrk="1" hangingPunct="1"/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December 12, 2013</a:t>
            </a:r>
          </a:p>
        </p:txBody>
      </p:sp>
    </p:spTree>
    <p:extLst>
      <p:ext uri="{BB962C8B-B14F-4D97-AF65-F5344CB8AC3E}">
        <p14:creationId xmlns:p14="http://schemas.microsoft.com/office/powerpoint/2010/main" val="19414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6" descr="conversions_map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51" y="971550"/>
            <a:ext cx="6615738" cy="37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>
          <a:xfrm>
            <a:off x="2362200" y="133350"/>
            <a:ext cx="6248400" cy="7429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Smaller Units with Less Favorable Coal Supply Switching to Gas</a:t>
            </a:r>
          </a:p>
        </p:txBody>
      </p:sp>
      <p:grpSp>
        <p:nvGrpSpPr>
          <p:cNvPr id="26631" name="Group 10"/>
          <p:cNvGrpSpPr>
            <a:grpSpLocks/>
          </p:cNvGrpSpPr>
          <p:nvPr/>
        </p:nvGrpSpPr>
        <p:grpSpPr bwMode="auto">
          <a:xfrm>
            <a:off x="1085850" y="3707611"/>
            <a:ext cx="2501900" cy="923330"/>
            <a:chOff x="1085743" y="4943924"/>
            <a:chExt cx="2502194" cy="1230311"/>
          </a:xfrm>
        </p:grpSpPr>
        <p:sp>
          <p:nvSpPr>
            <p:cNvPr id="7" name="Oval 6"/>
            <p:cNvSpPr/>
            <p:nvPr/>
          </p:nvSpPr>
          <p:spPr>
            <a:xfrm>
              <a:off x="1135063" y="5017898"/>
              <a:ext cx="159554" cy="14794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122733" y="5289136"/>
              <a:ext cx="182880" cy="18493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1085743" y="5572703"/>
              <a:ext cx="237744" cy="234251"/>
            </a:xfrm>
            <a:prstGeom prst="diamond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41" name="TextBox 9"/>
            <p:cNvSpPr txBox="1">
              <a:spLocks noChangeArrowheads="1"/>
            </p:cNvSpPr>
            <p:nvPr/>
          </p:nvSpPr>
          <p:spPr bwMode="auto">
            <a:xfrm>
              <a:off x="1323487" y="4943924"/>
              <a:ext cx="2264450" cy="1230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0"/>
                </a:defRPr>
              </a:lvl2pPr>
              <a:lvl3pPr defTabSz="457200"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defTabSz="4572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defTabSz="457200"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1828800" indent="-228600" defTabSz="457200" eaLnBrk="0" fontAlgn="base" hangingPunct="0"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286000" indent="-228600" defTabSz="457200" eaLnBrk="0" fontAlgn="base" hangingPunct="0"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2743200" indent="-228600" defTabSz="457200" eaLnBrk="0" fontAlgn="base" hangingPunct="0"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200400" indent="-228600" defTabSz="457200" eaLnBrk="0" fontAlgn="base" hangingPunct="0"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Gas Switch</a:t>
              </a:r>
            </a:p>
            <a:p>
              <a:r>
                <a:rPr lang="en-US" sz="1800">
                  <a:latin typeface="Arial" charset="0"/>
                </a:rPr>
                <a:t>Combined Cycle</a:t>
              </a:r>
            </a:p>
            <a:p>
              <a:r>
                <a:rPr lang="en-US" sz="1800">
                  <a:latin typeface="Arial" charset="0"/>
                </a:rPr>
                <a:t>Gas w/Coal Backup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6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6" descr="conversions_map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39" y="1123950"/>
            <a:ext cx="5803056" cy="32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239000" cy="74295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Smaller Units with Less Favorable Coal Supply Switching to Gas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03458" y="1708064"/>
            <a:ext cx="1097342" cy="2345436"/>
          </a:xfrm>
          <a:prstGeom prst="roundRect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7078278" y="1428750"/>
            <a:ext cx="1837122" cy="443844"/>
          </a:xfrm>
          <a:prstGeom prst="wedgeRoundRectCallout">
            <a:avLst>
              <a:gd name="adj1" fmla="val -86995"/>
              <a:gd name="adj2" fmla="val 155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All But One Unit  &lt; </a:t>
            </a:r>
            <a:r>
              <a:rPr lang="en-US" dirty="0" smtClean="0"/>
              <a:t>125 </a:t>
            </a:r>
            <a:r>
              <a:rPr lang="en-US" dirty="0"/>
              <a:t>MW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4419600" y="2343150"/>
            <a:ext cx="990600" cy="45720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  <a:effectLst>
            <a:outerShdw blurRad="381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62" name="Group 11"/>
          <p:cNvGrpSpPr>
            <a:grpSpLocks/>
          </p:cNvGrpSpPr>
          <p:nvPr/>
        </p:nvGrpSpPr>
        <p:grpSpPr bwMode="auto">
          <a:xfrm>
            <a:off x="1085850" y="3707611"/>
            <a:ext cx="2501900" cy="923330"/>
            <a:chOff x="1085743" y="4943924"/>
            <a:chExt cx="2502194" cy="1230311"/>
          </a:xfrm>
        </p:grpSpPr>
        <p:sp>
          <p:nvSpPr>
            <p:cNvPr id="13" name="Oval 12"/>
            <p:cNvSpPr/>
            <p:nvPr/>
          </p:nvSpPr>
          <p:spPr>
            <a:xfrm>
              <a:off x="1135063" y="5017898"/>
              <a:ext cx="159554" cy="14794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1122733" y="5289136"/>
              <a:ext cx="182880" cy="18493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085743" y="5572703"/>
              <a:ext cx="237744" cy="234251"/>
            </a:xfrm>
            <a:prstGeom prst="diamond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2" name="TextBox 15"/>
            <p:cNvSpPr txBox="1">
              <a:spLocks noChangeArrowheads="1"/>
            </p:cNvSpPr>
            <p:nvPr/>
          </p:nvSpPr>
          <p:spPr bwMode="auto">
            <a:xfrm>
              <a:off x="1323487" y="4943924"/>
              <a:ext cx="2264450" cy="1230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0"/>
                </a:defRPr>
              </a:lvl2pPr>
              <a:lvl3pPr defTabSz="457200"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3pPr>
              <a:lvl4pPr defTabSz="457200">
                <a:defRPr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4pPr>
              <a:lvl5pPr defTabSz="457200"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5pPr>
              <a:lvl6pPr marL="1828800" indent="-228600" defTabSz="457200" eaLnBrk="0" fontAlgn="base" hangingPunct="0"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6pPr>
              <a:lvl7pPr marL="2286000" indent="-228600" defTabSz="457200" eaLnBrk="0" fontAlgn="base" hangingPunct="0"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7pPr>
              <a:lvl8pPr marL="2743200" indent="-228600" defTabSz="457200" eaLnBrk="0" fontAlgn="base" hangingPunct="0"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8pPr>
              <a:lvl9pPr marL="3200400" indent="-228600" defTabSz="457200" eaLnBrk="0" fontAlgn="base" hangingPunct="0"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Gas Switch</a:t>
              </a:r>
            </a:p>
            <a:p>
              <a:r>
                <a:rPr lang="en-US" sz="1800">
                  <a:latin typeface="Arial" charset="0"/>
                </a:rPr>
                <a:t>Combined Cycle</a:t>
              </a:r>
            </a:p>
            <a:p>
              <a:r>
                <a:rPr lang="en-US" sz="1800">
                  <a:latin typeface="Arial" charset="0"/>
                </a:rPr>
                <a:t>Gas w/Coal Backup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More Options: Wind?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278"/>
            <a:ext cx="8229600" cy="339447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50 MW Operating or Planned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BPU Voluntarily to Meet 20% Renewables by 2020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Significant Investment: Two Generating Facilities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Need both wind “farm”, new combined cycle plant</a:t>
            </a:r>
          </a:p>
          <a:p>
            <a:pPr lvl="2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Wind capacity factor ~ 30-35%</a:t>
            </a:r>
          </a:p>
          <a:p>
            <a:pPr lvl="2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Combined cycle plant for backup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Grid Will Require Upgrade as Wind Fraction Surpasses 20%</a:t>
            </a:r>
          </a:p>
          <a:p>
            <a:pPr lvl="1" eaLnBrk="1" hangingPunct="1"/>
            <a:endParaRPr lang="en-US" dirty="0">
              <a:latin typeface="Gill Sans MT" charset="0"/>
              <a:ea typeface="ＭＳ Ｐゴシック" charset="0"/>
            </a:endParaRPr>
          </a:p>
          <a:p>
            <a:pPr eaLnBrk="1" hangingPunct="1"/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26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300">
                <a:solidFill>
                  <a:schemeClr val="tx2"/>
                </a:solidFill>
                <a:latin typeface="Gill Sans MT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defTabSz="457200"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December 12, 2013</a:t>
            </a:r>
          </a:p>
        </p:txBody>
      </p:sp>
    </p:spTree>
    <p:extLst>
      <p:ext uri="{BB962C8B-B14F-4D97-AF65-F5344CB8AC3E}">
        <p14:creationId xmlns:p14="http://schemas.microsoft.com/office/powerpoint/2010/main" val="18336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676400" y="228601"/>
            <a:ext cx="6858000" cy="689372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2060"/>
                </a:solidFill>
                <a:latin typeface="Trebuchet MS"/>
                <a:cs typeface="Trebuchet MS"/>
              </a:rPr>
              <a:t>Current BPU Generation Portfolio</a:t>
            </a:r>
            <a:endParaRPr lang="en-US" altLang="en-US" dirty="0" smtClean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18802"/>
              </p:ext>
            </p:extLst>
          </p:nvPr>
        </p:nvGraphicFramePr>
        <p:xfrm>
          <a:off x="990600" y="1085850"/>
          <a:ext cx="7543800" cy="33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080"/>
                <a:gridCol w="1300237"/>
                <a:gridCol w="1539674"/>
                <a:gridCol w="957751"/>
                <a:gridCol w="1479058"/>
              </a:tblGrid>
              <a:tr h="236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Asset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Coal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Natural Gas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Oil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Renewables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Nearman 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235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Quindaro 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*75 </a:t>
                      </a:r>
                      <a:r>
                        <a:rPr lang="en-US" sz="1200" u="none" strike="noStrike" dirty="0">
                          <a:effectLst/>
                        </a:rPr>
                        <a:t>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 75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Quindaro 2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*92 </a:t>
                      </a:r>
                      <a:r>
                        <a:rPr lang="en-US" sz="1200" u="none" strike="noStrike" dirty="0">
                          <a:effectLst/>
                        </a:rPr>
                        <a:t>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85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Combustion Turbine 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 12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12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Combustion Turbine 2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56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Combustion Turbine 3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51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Combustion Turbine 4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75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75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Dogwood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110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  Federal Hydro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44.0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  Wind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25.0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  Landfill Gas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3.5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  Bowersock Dam 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7.0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  <a:tr h="236765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Renewables </a:t>
                      </a:r>
                      <a:r>
                        <a:rPr lang="en-US" sz="1200" u="none" strike="noStrike" dirty="0">
                          <a:effectLst/>
                        </a:rPr>
                        <a:t>Total (16%)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4604" marR="8289" marT="621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79.5 MW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8289" marR="8289" marT="6217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46860" y="4500897"/>
            <a:ext cx="231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dirty="0" smtClean="0"/>
              <a:t>* Q1/2 – gas only </a:t>
            </a:r>
            <a:r>
              <a:rPr lang="en-US" altLang="en-US" sz="1200" dirty="0"/>
              <a:t>after April  2015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68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Conclusion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31107"/>
            <a:ext cx="8229600" cy="3702844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Nearman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Unit 1:  Basis for Reliable Power Portfolio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Few Better Locations than KC for Base-loaded Coal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Relatively proximity to low sulfur coal sources 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Good transportation infrastructure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Natural Gas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Important contributor to power portfolio</a:t>
            </a:r>
          </a:p>
          <a:p>
            <a:pPr lvl="1"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Price risk for base load</a:t>
            </a:r>
          </a:p>
          <a:p>
            <a:pPr eaLnBrk="1" hangingPunct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Stable Fuel Prices =  Stable Power Prices</a:t>
            </a:r>
          </a:p>
        </p:txBody>
      </p:sp>
    </p:spTree>
    <p:extLst>
      <p:ext uri="{BB962C8B-B14F-4D97-AF65-F5344CB8AC3E}">
        <p14:creationId xmlns:p14="http://schemas.microsoft.com/office/powerpoint/2010/main" val="35792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9555"/>
            <a:ext cx="7391400" cy="68937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Unified Government / Board of Public Utilities (BPU) Issuance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4678"/>
            <a:ext cx="86868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Dave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MacGillivray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Springsted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, Inc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Unified Government:  issuer for BPU bonds</a:t>
            </a:r>
          </a:p>
          <a:p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Springsted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: independent financial advisor for the UG/BPU</a:t>
            </a:r>
          </a:p>
          <a:p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Springsted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relationship longstanding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Our objective/role: provide objective advice to all decision makers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UG &amp; BPU: substantial financial interconnections</a:t>
            </a:r>
          </a:p>
          <a:p>
            <a:pPr lvl="1"/>
            <a:endParaRPr lang="en-US" i="1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27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9556"/>
            <a:ext cx="6858000" cy="68937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Marketability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Marketability of the bonds: $250M over three years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Phased program $100M in 2014 and 2015 and $50M in 2016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Electric utilities, the individual and total amount(s) not that large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Senior underwriter and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Springsted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believe good marketability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Market interest rates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Good Credit Ratings at A2, A+, A+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Scarcity of Kansas bonds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Current interest rates are still historically low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9556"/>
            <a:ext cx="7010400" cy="68937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Community Indebtedness (UG &amp; BPU)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UG Indebtedness related to GO only*: $320M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BPU Indebtedness*: $500M (Bonds and Loans)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Comparative: Source – rating agencies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Unified Government Ratings: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	S&amp;P: AA(Stable, Moody’s: Aa3 (Negative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Unified Government Rating Report Language on Debt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	S&amp;P: ‘Moderate to high overall debt burden’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Moody’s: ‘High debt burden expected to remain manageable due to 	some non-levy support’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*As of December 31, 2012 Audited Financials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9556"/>
            <a:ext cx="6858000" cy="68937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Credit Rating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67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BPU Rating Report Language on Debt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Fitch A+: Anticipate $200-$300M, no concern given user rate increase plan executed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Standard &amp; Poor’s A+: No debt discussion other than noting ‘coverage’ strong at 1.60X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Moody’s A2: Anticipate these borrowings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Note: ‘Leverage (debt) supposed to rise above 50% in 2011 to below 65% but still within (BPU) policy levels’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9556"/>
            <a:ext cx="6858000" cy="68937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Credit Ratings Change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5344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Don’t control this so no guarantees: Three Agencies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Moody’s Negative Outlook, Others Stable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Challenges to ratings: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Liquidity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Socio-economic profile of customer base, recognizing new development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Many Positives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Regular user rate increases and rate structure (cost recovery and no state rate approval)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Key rating driver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Maintain user rate program, recognizing competitiveness 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38354"/>
            <a:ext cx="6858000" cy="68937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Questions &amp; Answers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Issue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EPA issues a Federal mandate ordering all utilities to comply with a new Air Quality Control (AQC) standard.</a:t>
            </a:r>
          </a:p>
          <a:p>
            <a:pPr marL="57150" lvl="1" indent="-342900">
              <a:spcBef>
                <a:spcPts val="600"/>
              </a:spcBef>
              <a:buClr>
                <a:schemeClr val="tx1"/>
              </a:buClr>
              <a:buFont typeface="Arial"/>
              <a:buChar char="•"/>
            </a:pP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MATS - 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Mercury and Air Toxics </a:t>
            </a:r>
            <a:r>
              <a:rPr lang="en-US" alt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Standards </a:t>
            </a:r>
            <a:endParaRPr lang="en-US" alt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Finalized 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in April 2012</a:t>
            </a:r>
          </a:p>
          <a:p>
            <a:pPr marL="0" lvl="1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Burn 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only gas after April 2015 without Air Quality Control (AQC)</a:t>
            </a:r>
          </a:p>
          <a:p>
            <a:pPr marL="0" lvl="1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Or 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shut down all coal units after April 2015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Consent Decree between Sierra Club &amp; BPU / UG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Burn 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gas at </a:t>
            </a:r>
            <a:r>
              <a:rPr lang="en-US" altLang="en-US" sz="2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Quindaro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after </a:t>
            </a:r>
            <a:r>
              <a:rPr lang="en-US" alt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April 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2015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Requires 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AQC to burn coal at </a:t>
            </a:r>
            <a:r>
              <a:rPr lang="en-US" altLang="en-US" sz="2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Nearman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after September 2017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37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2196"/>
            <a:ext cx="6400800" cy="68937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mandates all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 to new standards for AQC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BPU’s evaluated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identified </a:t>
            </a:r>
            <a:r>
              <a:rPr lang="en-US" sz="2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feasible options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BPU’s communicated impact of new EPA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regs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/required action to community for last 24 months</a:t>
            </a:r>
          </a:p>
          <a:p>
            <a:pPr lvl="1">
              <a:buFont typeface="Arial"/>
              <a:buChar char="•"/>
            </a:pP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BPU Strategic Plans highlighted issue for a decade</a:t>
            </a:r>
          </a:p>
          <a:p>
            <a:pPr lvl="1">
              <a:buFont typeface="Arial"/>
              <a:buChar char="•"/>
            </a:pP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updates in BPU Connection, presentations, etc.</a:t>
            </a:r>
          </a:p>
          <a:p>
            <a:pPr lvl="1">
              <a:buFont typeface="Arial"/>
              <a:buChar char="•"/>
            </a:pP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 2012 – BPU presented issue at joint UG </a:t>
            </a:r>
          </a:p>
          <a:p>
            <a:pPr lvl="1">
              <a:buFont typeface="Arial"/>
              <a:buChar char="•"/>
            </a:pP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BPU presentations to Chamber, FIA, neighborhood groups, etc.</a:t>
            </a:r>
          </a:p>
          <a:p>
            <a:pPr lvl="1">
              <a:buFont typeface="Arial"/>
              <a:buChar char="•"/>
            </a:pP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2013 – Consent Agreement between BPU/UG and Sierra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</a:p>
          <a:p>
            <a:pPr lvl="1">
              <a:buFont typeface="Arial"/>
              <a:buChar char="•"/>
            </a:pP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12, 2013 Joint BPU-UG Work Session on environmental issues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BPU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make a final decision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the compliance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deadlines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85763"/>
            <a:ext cx="6858000" cy="68937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Due Diligence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229600" cy="33944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BPU polled all neighboring utilities within the SW Power Pool to evaluate their approach to the EPA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mandate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BPU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compiled detailed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financial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modeling of all possible solutions to determine three best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possibilities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BPU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developed a selection criteria profile to determine best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solution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BPU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consulted with national experts to validate best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143000" y="282178"/>
            <a:ext cx="8001000" cy="689372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002060"/>
                </a:solidFill>
              </a:rPr>
              <a:t>    </a:t>
            </a:r>
            <a:r>
              <a:rPr lang="en-US" altLang="en-US" dirty="0" smtClean="0">
                <a:solidFill>
                  <a:srgbClr val="002060"/>
                </a:solidFill>
              </a:rPr>
              <a:t>Options for future BPU Energy Supply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09600" y="1314450"/>
            <a:ext cx="8077200" cy="28956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Option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#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1 = Purchase Power Agreements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 eliminated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85725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</a:rPr>
              <a:t>Purchase majority of power/limited self-generation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Option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#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2 =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enerate with Natural Gas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</a:rPr>
              <a:t>  Convert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</a:rPr>
              <a:t>Nearman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</a:rPr>
              <a:t> 1 to gas or add gas turbines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6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Option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#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3 =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Generate with Coal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</a:rPr>
              <a:t>    Add </a:t>
            </a:r>
            <a:r>
              <a:rPr lang="en-US" sz="2600" i="1" dirty="0" smtClean="0">
                <a:solidFill>
                  <a:srgbClr val="002060"/>
                </a:solidFill>
                <a:latin typeface="Times New Roman" pitchFamily="18" charset="0"/>
              </a:rPr>
              <a:t>Air Quality Control (AQC)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</a:rPr>
              <a:t>upgrades 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</a:rPr>
              <a:t>to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</a:rPr>
              <a:t>N1</a:t>
            </a:r>
            <a:endParaRPr lang="en-US" sz="26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2060"/>
                </a:solidFill>
                <a:latin typeface="Trebuchet MS"/>
                <a:cs typeface="Trebuchet MS"/>
              </a:rPr>
              <a:t>Pros / Cons</a:t>
            </a:r>
          </a:p>
        </p:txBody>
      </p:sp>
      <p:pic>
        <p:nvPicPr>
          <p:cNvPr id="5" name="Picture 4" descr="Screen Shot 2013-12-09 at 11.05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819150"/>
            <a:ext cx="457200" cy="47244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altLang="en-US" dirty="0" smtClean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2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4138"/>
              </p:ext>
            </p:extLst>
          </p:nvPr>
        </p:nvGraphicFramePr>
        <p:xfrm>
          <a:off x="457200" y="1047750"/>
          <a:ext cx="8001000" cy="4343400"/>
        </p:xfrm>
        <a:graphic>
          <a:graphicData uri="http://schemas.openxmlformats.org/drawingml/2006/table">
            <a:tbl>
              <a:tblPr/>
              <a:tblGrid>
                <a:gridCol w="1219200"/>
                <a:gridCol w="2286000"/>
                <a:gridCol w="2057400"/>
                <a:gridCol w="2438400"/>
              </a:tblGrid>
              <a:tr h="678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i="0" u="none" strike="noStrike" kern="1200" baseline="30000" dirty="0" smtClean="0">
                          <a:solidFill>
                            <a:schemeClr val="bg1"/>
                          </a:solidFill>
                          <a:latin typeface="Trebuchet"/>
                          <a:ea typeface="+mn-ea"/>
                          <a:cs typeface="Trebuche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30000" dirty="0" smtClean="0">
                          <a:solidFill>
                            <a:schemeClr val="bg1"/>
                          </a:solidFill>
                          <a:latin typeface="Trebuchet"/>
                          <a:ea typeface="+mn-ea"/>
                          <a:cs typeface="Trebuchet"/>
                        </a:rPr>
                        <a:t>Option #1</a:t>
                      </a:r>
                      <a:r>
                        <a:rPr lang="en-US" sz="1500" b="0" i="0" u="none" strike="noStrike" kern="1200" baseline="30000" dirty="0" smtClean="0">
                          <a:solidFill>
                            <a:schemeClr val="bg1"/>
                          </a:solidFill>
                          <a:latin typeface="Trebuchet"/>
                          <a:ea typeface="+mn-ea"/>
                          <a:cs typeface="Trebuchet"/>
                        </a:rPr>
                        <a:t>, Purchase Power Agreement to import/limited self generation </a:t>
                      </a:r>
                      <a:r>
                        <a:rPr lang="en-US" sz="1500" b="0" i="0" u="none" strike="noStrike" kern="1200" baseline="30000" dirty="0" smtClean="0">
                          <a:solidFill>
                            <a:srgbClr val="FF0000"/>
                          </a:solidFill>
                          <a:latin typeface="Trebuchet"/>
                          <a:ea typeface="+mn-ea"/>
                          <a:cs typeface="Trebuchet"/>
                        </a:rPr>
                        <a:t>-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FF0000"/>
                          </a:solidFill>
                          <a:latin typeface="Trebuchet"/>
                          <a:ea typeface="+mn-ea"/>
                          <a:cs typeface="Trebuchet"/>
                        </a:rPr>
                        <a:t> </a:t>
                      </a:r>
                      <a:r>
                        <a:rPr lang="en-US" sz="1500" b="0" i="0" u="none" strike="noStrike" kern="1200" baseline="30000" dirty="0" smtClean="0">
                          <a:solidFill>
                            <a:srgbClr val="FF0000"/>
                          </a:solidFill>
                          <a:latin typeface="Trebuchet"/>
                          <a:ea typeface="+mn-ea"/>
                          <a:cs typeface="Trebuchet"/>
                        </a:rPr>
                        <a:t>eliminated</a:t>
                      </a:r>
                      <a:endParaRPr lang="en-US" sz="1500" b="0" i="0" u="none" strike="noStrike" kern="1200" baseline="30000" dirty="0" smtClean="0">
                        <a:solidFill>
                          <a:schemeClr val="bg1"/>
                        </a:solidFill>
                        <a:latin typeface="Trebuchet"/>
                        <a:ea typeface="+mn-ea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i="0" u="none" strike="noStrike" kern="1200" baseline="30000" dirty="0" smtClean="0">
                          <a:solidFill>
                            <a:schemeClr val="bg1"/>
                          </a:solidFill>
                          <a:latin typeface="Trebuchet"/>
                          <a:ea typeface="+mn-ea"/>
                          <a:cs typeface="Trebuchet"/>
                        </a:rPr>
                        <a:t> </a:t>
                      </a:r>
                    </a:p>
                    <a:p>
                      <a:pPr algn="ctr" rtl="0"/>
                      <a:r>
                        <a:rPr lang="en-US" sz="1500" b="1" i="0" u="none" strike="noStrike" kern="1200" baseline="30000" dirty="0" smtClean="0">
                          <a:solidFill>
                            <a:srgbClr val="FFFFFF"/>
                          </a:solidFill>
                          <a:latin typeface="Trebuchet"/>
                          <a:ea typeface="+mn-ea"/>
                          <a:cs typeface="Trebuchet"/>
                        </a:rPr>
                        <a:t>Option #2</a:t>
                      </a:r>
                      <a:r>
                        <a:rPr lang="en-US" sz="1500" b="0" i="0" u="none" strike="noStrike" kern="1200" baseline="30000" dirty="0" smtClean="0">
                          <a:solidFill>
                            <a:srgbClr val="FFFFFF"/>
                          </a:solidFill>
                          <a:latin typeface="Trebuchet"/>
                          <a:ea typeface="+mn-ea"/>
                          <a:cs typeface="Trebuchet"/>
                        </a:rPr>
                        <a:t>, Natural Gas Conversion, convert N1 to gas/gas turbine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i="0" u="none" strike="noStrike" kern="1200" baseline="30000" dirty="0" smtClean="0">
                          <a:solidFill>
                            <a:schemeClr val="bg1"/>
                          </a:solidFill>
                          <a:latin typeface="Trebuchet"/>
                          <a:ea typeface="+mn-ea"/>
                          <a:cs typeface="Trebuchet"/>
                        </a:rPr>
                        <a:t> </a:t>
                      </a:r>
                    </a:p>
                    <a:p>
                      <a:pPr algn="ctr" rtl="0"/>
                      <a:r>
                        <a:rPr lang="en-US" sz="1500" b="1" i="0" u="none" strike="noStrike" kern="1200" baseline="30000" dirty="0" smtClean="0">
                          <a:solidFill>
                            <a:srgbClr val="FFFFFF"/>
                          </a:solidFill>
                          <a:latin typeface="Trebuchet"/>
                          <a:ea typeface="+mn-ea"/>
                          <a:cs typeface="Trebuchet"/>
                        </a:rPr>
                        <a:t>Option #3</a:t>
                      </a:r>
                      <a:r>
                        <a:rPr lang="en-US" sz="1500" b="0" i="0" u="none" strike="noStrike" kern="1200" baseline="30000" dirty="0" smtClean="0">
                          <a:solidFill>
                            <a:srgbClr val="FFFFFF"/>
                          </a:solidFill>
                          <a:latin typeface="Trebuchet"/>
                          <a:ea typeface="+mn-ea"/>
                          <a:cs typeface="Trebuchet"/>
                        </a:rPr>
                        <a:t>, Coal with Air Quality Control (AQC) to </a:t>
                      </a:r>
                      <a:r>
                        <a:rPr lang="en-US" sz="1500" b="0" i="0" u="none" strike="noStrike" kern="1200" baseline="30000" dirty="0" err="1" smtClean="0">
                          <a:solidFill>
                            <a:srgbClr val="FFFFFF"/>
                          </a:solidFill>
                          <a:latin typeface="Trebuchet"/>
                          <a:ea typeface="+mn-ea"/>
                          <a:cs typeface="Trebuchet"/>
                        </a:rPr>
                        <a:t>Nearman</a:t>
                      </a:r>
                      <a:endParaRPr lang="en-US" sz="1500" b="0" i="0" u="none" strike="noStrike" kern="1200" baseline="30000" dirty="0" smtClean="0">
                        <a:solidFill>
                          <a:srgbClr val="FFFFFF"/>
                        </a:solidFill>
                        <a:latin typeface="Trebuchet"/>
                        <a:ea typeface="+mn-ea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"/>
                          <a:cs typeface="Trebuchet"/>
                        </a:rPr>
                        <a:t>Capital Costs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rebuchet"/>
                          <a:cs typeface="Trebuchet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rebuchet"/>
                          <a:cs typeface="Trebuchet"/>
                        </a:rPr>
                        <a:t>$100 M (includes SCR)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rebuchet"/>
                          <a:cs typeface="Trebuchet"/>
                        </a:rPr>
                        <a:t>$250 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"/>
                          <a:cs typeface="Trebuchet"/>
                        </a:rPr>
                        <a:t>Advantages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No capital costs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No maintenance costs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No environmental costs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Lower capital costs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BPU owned and controlled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Lower maintenance costs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Less overall environmental impact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Protects economic development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BPU owned and controlled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Stable fuel price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Fuel flexibility across fleet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On-site fuel storage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Protects economic development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Increases staff</a:t>
                      </a:r>
                    </a:p>
                    <a:p>
                      <a:pPr rtl="0"/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Cost recovery through market sales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Meets future environmental compliance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"/>
                          <a:cs typeface="Trebuchet"/>
                        </a:rPr>
                        <a:t>Disadvantages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Stranded capital costs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Transmission limitations and costs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Limited PPA availability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PPA price risk volatility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No direct control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Loss of economic development initiative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Capacity purchase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Reduction in staff employment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Higher generation costs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Natural gas price volatility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Interruptible gas supply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Reduced utilization (&lt;25%) and   market sales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Loss of fuel flexibility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No on-site fuel storage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Higher maintenance costs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• </a:t>
                      </a:r>
                      <a:r>
                        <a:rPr lang="en-US" sz="900" kern="1200" dirty="0" smtClean="0">
                          <a:solidFill>
                            <a:srgbClr val="1F497D"/>
                          </a:solidFill>
                          <a:latin typeface="Trebuchet"/>
                          <a:ea typeface="+mn-ea"/>
                          <a:cs typeface="Trebuchet"/>
                        </a:rPr>
                        <a:t>Risk of additional anti-coal environmental regulations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rebuchet"/>
                        <a:cs typeface="Trebuche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5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Surrounding Utilities Are Installing Air Quality Control</a:t>
            </a:r>
          </a:p>
        </p:txBody>
      </p:sp>
      <p:graphicFrame>
        <p:nvGraphicFramePr>
          <p:cNvPr id="58489" name="Group 12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1106300"/>
              </p:ext>
            </p:extLst>
          </p:nvPr>
        </p:nvGraphicFramePr>
        <p:xfrm>
          <a:off x="381000" y="1085852"/>
          <a:ext cx="5410200" cy="3869175"/>
        </p:xfrm>
        <a:graphic>
          <a:graphicData uri="http://schemas.openxmlformats.org/drawingml/2006/table">
            <a:tbl>
              <a:tblPr/>
              <a:tblGrid>
                <a:gridCol w="1828800"/>
                <a:gridCol w="533400"/>
                <a:gridCol w="762000"/>
                <a:gridCol w="1219200"/>
                <a:gridCol w="1066800"/>
              </a:tblGrid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Plant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Unit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Year in Service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Cost 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34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Westar – Lawrence*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KS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3,4,5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54,60,71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$300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Westar – Jeffrey*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KS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1,2,3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78,80,83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$500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KCP&amp;L – La Cygne*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KS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73,77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$1.2 B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KCP&amp;L –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Iatan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$300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Empire – Asbury*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$108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PSC OK – Northeastern**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OK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$400M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SWEPCO – Flint Creek**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$408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IP&amp;L – Ottumwa**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IA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81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$345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IP&amp;L – George Neal*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IA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3,4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75,79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$280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IP&amp;L – Lansing**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IA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77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$180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Alliant – Columbia**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75,78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$627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Alliant – Edgewater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$550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LG&amp;E – Trimble Co.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KY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$250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LG&amp;E – Mill Creek**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KY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1,2,3,4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72,74,78,82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$1.0 B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34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IPL – Petersburg/Harding**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1,2,3,4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67,69,77,86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$400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 Units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$245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BPU -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Nearman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KS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1981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$250 M</a:t>
                      </a:r>
                    </a:p>
                  </a:txBody>
                  <a:tcPr marL="91432" marR="91432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8487" name="TextBox 1"/>
          <p:cNvSpPr txBox="1">
            <a:spLocks noChangeArrowheads="1"/>
          </p:cNvSpPr>
          <p:nvPr/>
        </p:nvSpPr>
        <p:spPr bwMode="auto">
          <a:xfrm>
            <a:off x="5943600" y="1143000"/>
            <a:ext cx="3200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Nearman</a:t>
            </a:r>
            <a:r>
              <a:rPr lang="en-US" sz="1600" dirty="0"/>
              <a:t> is newer than 80% of units that have be retrofitted to meet AQC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Average compliance costs are in line with surrounding utility projects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8490" name="Text Box 122"/>
          <p:cNvSpPr txBox="1">
            <a:spLocks noChangeArrowheads="1"/>
          </p:cNvSpPr>
          <p:nvPr/>
        </p:nvSpPr>
        <p:spPr bwMode="auto">
          <a:xfrm>
            <a:off x="6553206" y="3867153"/>
            <a:ext cx="163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* - Completed</a:t>
            </a:r>
          </a:p>
          <a:p>
            <a:r>
              <a:rPr lang="en-US" dirty="0"/>
              <a:t>** - In progress</a:t>
            </a:r>
          </a:p>
        </p:txBody>
      </p:sp>
    </p:spTree>
    <p:extLst>
      <p:ext uri="{BB962C8B-B14F-4D97-AF65-F5344CB8AC3E}">
        <p14:creationId xmlns:p14="http://schemas.microsoft.com/office/powerpoint/2010/main" val="18570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1252</TotalTime>
  <Words>2179</Words>
  <Application>Microsoft Office PowerPoint</Application>
  <PresentationFormat>On-screen Show (16:9)</PresentationFormat>
  <Paragraphs>527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</vt:lpstr>
      <vt:lpstr>PowerPoint Presentation</vt:lpstr>
      <vt:lpstr>Current BPU Generation Mix</vt:lpstr>
      <vt:lpstr>Current BPU Generation Portfolio</vt:lpstr>
      <vt:lpstr>Issue</vt:lpstr>
      <vt:lpstr>Preparation</vt:lpstr>
      <vt:lpstr>Due Diligence</vt:lpstr>
      <vt:lpstr>    Options for future BPU Energy Supply</vt:lpstr>
      <vt:lpstr>Pros / Cons</vt:lpstr>
      <vt:lpstr>Surrounding Utilities Are Installing Air Quality Control</vt:lpstr>
      <vt:lpstr>Relevant Case Study</vt:lpstr>
      <vt:lpstr>Options Cost Comparison</vt:lpstr>
      <vt:lpstr>Selection Criteria Profile</vt:lpstr>
      <vt:lpstr>Recommended Option… Option #3 = Coal with AQC Upgrades</vt:lpstr>
      <vt:lpstr>External Recommendation:  Option #3</vt:lpstr>
      <vt:lpstr>AGENDA</vt:lpstr>
      <vt:lpstr>Nearman: Key, City-Owned Asset</vt:lpstr>
      <vt:lpstr>Nearman: Key, City-Owned Asset (cont’d)</vt:lpstr>
      <vt:lpstr>Stable Fuel Price = Stable Power Price</vt:lpstr>
      <vt:lpstr>Investment Risk (1): Cost</vt:lpstr>
      <vt:lpstr>Investment Risk (1): Cost</vt:lpstr>
      <vt:lpstr>Investment Risk (1): Cost</vt:lpstr>
      <vt:lpstr>Investment Risk (1): Cost</vt:lpstr>
      <vt:lpstr>Investment Risk (1): Cost</vt:lpstr>
      <vt:lpstr>Investment Risk (2):  More Environmental Mandates?</vt:lpstr>
      <vt:lpstr>Investment Risk (3): CO2</vt:lpstr>
      <vt:lpstr>How Do Other Options Compare?</vt:lpstr>
      <vt:lpstr>Smaller Units with Less Favorable Coal Supply Switching to Gas</vt:lpstr>
      <vt:lpstr>Smaller Units with Less Favorable Coal Supply Switching to Gas</vt:lpstr>
      <vt:lpstr>More Options: Wind?</vt:lpstr>
      <vt:lpstr>Conclusion</vt:lpstr>
      <vt:lpstr>Unified Government / Board of Public Utilities (BPU) Issuance</vt:lpstr>
      <vt:lpstr>Marketability</vt:lpstr>
      <vt:lpstr>Community Indebtedness (UG &amp; BPU)</vt:lpstr>
      <vt:lpstr>Credit Rating</vt:lpstr>
      <vt:lpstr>Credit Ratings Change</vt:lpstr>
      <vt:lpstr>Questions &amp; Answers</vt:lpstr>
    </vt:vector>
  </TitlesOfParts>
  <Company>BKV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 Copus</dc:creator>
  <cp:lastModifiedBy>David E. Mehlhaff</cp:lastModifiedBy>
  <cp:revision>56</cp:revision>
  <cp:lastPrinted>2013-12-11T19:52:40Z</cp:lastPrinted>
  <dcterms:created xsi:type="dcterms:W3CDTF">2013-05-15T14:52:41Z</dcterms:created>
  <dcterms:modified xsi:type="dcterms:W3CDTF">2013-12-13T17:35:35Z</dcterms:modified>
</cp:coreProperties>
</file>